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71" r:id="rId14"/>
    <p:sldId id="268" r:id="rId1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4" userDrawn="1">
          <p15:clr>
            <a:srgbClr val="A4A3A4"/>
          </p15:clr>
        </p15:guide>
        <p15:guide id="2" pos="2352" userDrawn="1">
          <p15:clr>
            <a:srgbClr val="A4A3A4"/>
          </p15:clr>
        </p15:guide>
        <p15:guide id="3" pos="2688" userDrawn="1">
          <p15:clr>
            <a:srgbClr val="A4A3A4"/>
          </p15:clr>
        </p15:guide>
        <p15:guide id="5" pos="2980" userDrawn="1">
          <p15:clr>
            <a:srgbClr val="A4A3A4"/>
          </p15:clr>
        </p15:guide>
        <p15:guide id="6" orient="horz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9"/>
    <p:restoredTop sz="94793"/>
  </p:normalViewPr>
  <p:slideViewPr>
    <p:cSldViewPr>
      <p:cViewPr varScale="1">
        <p:scale>
          <a:sx n="127" d="100"/>
          <a:sy n="127" d="100"/>
        </p:scale>
        <p:origin x="354" y="330"/>
      </p:cViewPr>
      <p:guideLst>
        <p:guide orient="horz" pos="564"/>
        <p:guide pos="2352"/>
        <p:guide pos="2688"/>
        <p:guide pos="2980"/>
        <p:guide orient="horz" pos="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78549" y="1764607"/>
            <a:ext cx="618690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00A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4547649"/>
            <a:ext cx="9144000" cy="596265"/>
          </a:xfrm>
          <a:custGeom>
            <a:avLst/>
            <a:gdLst/>
            <a:ahLst/>
            <a:cxnLst/>
            <a:rect l="l" t="t" r="r" b="b"/>
            <a:pathLst>
              <a:path w="9144000" h="596264">
                <a:moveTo>
                  <a:pt x="0" y="0"/>
                </a:moveTo>
                <a:lnTo>
                  <a:pt x="9143999" y="0"/>
                </a:lnTo>
                <a:lnTo>
                  <a:pt x="9143999" y="595799"/>
                </a:lnTo>
                <a:lnTo>
                  <a:pt x="0" y="595799"/>
                </a:lnTo>
                <a:lnTo>
                  <a:pt x="0" y="0"/>
                </a:lnTo>
                <a:close/>
              </a:path>
            </a:pathLst>
          </a:custGeom>
          <a:solidFill>
            <a:srgbClr val="00A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786025" y="4728474"/>
            <a:ext cx="4174048" cy="2341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67666" y="2855504"/>
            <a:ext cx="6608667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4184" y="2160118"/>
            <a:ext cx="7535630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ts.yale.edu/" TargetMode="External"/><Relationship Id="rId2" Type="http://schemas.openxmlformats.org/officeDocument/2006/relationships/hyperlink" Target="https://software.yale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icine.yale.edu/cushingcenter" TargetMode="External"/><Relationship Id="rId2" Type="http://schemas.openxmlformats.org/officeDocument/2006/relationships/hyperlink" Target="http://library.medicine.yale.edu/cushingcent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library.medicine.yale.edu/historica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eb.library.yale.ed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library.medicine.yale.edu/services/clinica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medicine.yale.edu/research-help/liais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brary.medicine.yale.edu/services/clinic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med.yale.edu/" TargetMode="External"/><Relationship Id="rId2" Type="http://schemas.openxmlformats.org/officeDocument/2006/relationships/hyperlink" Target="https://library.medicine.yale.edu/find/titl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library.medicine.yale.edu/services/library-technology/mobile-a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icine.yale.edu/classes" TargetMode="External"/><Relationship Id="rId2" Type="http://schemas.openxmlformats.org/officeDocument/2006/relationships/hyperlink" Target="http://library.medicine.yale.edu/guid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library.medicine.yale.edu/tutoria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medicine.yale.edu/research-help/gis-statlab" TargetMode="External"/><Relationship Id="rId2" Type="http://schemas.openxmlformats.org/officeDocument/2006/relationships/hyperlink" Target="https://library.medicine.yale.edu/bioinformat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library.medicine.yale.edu/research-dat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uides.library.yale.edu/search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icine.yale.edu/services/library-technology/remote" TargetMode="External"/><Relationship Id="rId2" Type="http://schemas.openxmlformats.org/officeDocument/2006/relationships/hyperlink" Target="http://library.medicine.yale.edu/services/i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ibrary.medicine.yale.edu/services/library-technolo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1733550"/>
            <a:ext cx="51054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en-US" sz="2800" b="0" spc="80" dirty="0">
                <a:latin typeface="Georgia" panose="02040502050405020303" pitchFamily="18" charset="0"/>
              </a:rPr>
              <a:t>Clinical Information Services &amp; Your Librarian</a:t>
            </a:r>
            <a:endParaRPr sz="2800" b="0" spc="-50" dirty="0">
              <a:latin typeface="Georgia" panose="02040502050405020303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65424" y="3181350"/>
            <a:ext cx="4002176" cy="2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-2505075" y="35378"/>
            <a:ext cx="5108119" cy="5108121"/>
          </a:xfrm>
          <a:prstGeom prst="rect">
            <a:avLst/>
          </a:prstGeom>
          <a:blipFill>
            <a:blip r:embed="rId3" cstate="print">
              <a:alphaModFix amt="27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1960" y="590550"/>
            <a:ext cx="2922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Tools </a:t>
            </a:r>
            <a:r>
              <a:rPr sz="2400" b="0" spc="4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to</a:t>
            </a:r>
            <a:r>
              <a:rPr sz="2400" b="0" spc="-26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 </a:t>
            </a:r>
            <a:r>
              <a:rPr lang="en-US" sz="2400" b="0" spc="7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S</a:t>
            </a:r>
            <a:r>
              <a:rPr sz="2400" b="0" spc="7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ucceed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697" y="1352550"/>
            <a:ext cx="3665451" cy="2006318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14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ITS Software Library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86129" lvl="1" indent="-285750">
              <a:lnSpc>
                <a:spcPct val="100000"/>
              </a:lnSpc>
              <a:spcBef>
                <a:spcPts val="330"/>
              </a:spcBef>
              <a:buFont typeface="Arial" panose="020B0604020202020204" pitchFamily="34" charset="0"/>
              <a:buChar char="•"/>
              <a:tabLst>
                <a:tab pos="836294" algn="l"/>
                <a:tab pos="83693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ArcGIS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EndNote</a:t>
            </a: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more!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254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 cloud storage with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Yale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Box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elp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esk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medical library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lower level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79095" algn="l"/>
                <a:tab pos="379730" algn="l"/>
              </a:tabLst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04EE3B-B3B7-4940-8991-9AF48C5A570D}"/>
              </a:ext>
            </a:extLst>
          </p:cNvPr>
          <p:cNvSpPr txBox="1"/>
          <p:nvPr/>
        </p:nvSpPr>
        <p:spPr>
          <a:xfrm>
            <a:off x="4953000" y="3486150"/>
            <a:ext cx="1257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>
              <a:spcBef>
                <a:spcPts val="315"/>
              </a:spcBef>
              <a:tabLst>
                <a:tab pos="379095" algn="l"/>
                <a:tab pos="379730" algn="l"/>
              </a:tabLst>
            </a:pPr>
            <a:r>
              <a:rPr lang="en-US" sz="1400" u="heavy" spc="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its.yale.edu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25D13-5EAD-4748-A284-BD0B4B4BAF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2047" r="26252"/>
          <a:stretch/>
        </p:blipFill>
        <p:spPr>
          <a:xfrm>
            <a:off x="76201" y="53908"/>
            <a:ext cx="3657600" cy="44228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2922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Special Collections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0750" y="1276350"/>
            <a:ext cx="4032250" cy="2285882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The Cushing Center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over 300 brain and tumor specimens, microscopic slides, and thousands of photographic negatives. 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</a:b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8450" indent="-285750">
              <a:lnSpc>
                <a:spcPct val="100000"/>
              </a:lnSpc>
              <a:spcBef>
                <a:spcPts val="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379095" algn="l"/>
                <a:tab pos="379730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The Historical Library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collections of rare medical books, medical journals, pamphlets, prints, and photographs, as well as current works on the history of medicine. 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2C4D4-14FD-F14C-8EAC-9F130C3DA8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" y="2089751"/>
            <a:ext cx="3580498" cy="2386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758A90-4392-BE42-BC16-DE2299D504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 b="4580"/>
          <a:stretch/>
        </p:blipFill>
        <p:spPr>
          <a:xfrm>
            <a:off x="76200" y="57150"/>
            <a:ext cx="3581400" cy="18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4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363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-3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Yale </a:t>
            </a: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University</a:t>
            </a:r>
            <a:r>
              <a:rPr lang="en-US" sz="2400" b="0" spc="-9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 </a:t>
            </a:r>
            <a:r>
              <a:rPr lang="en-US" sz="2400" b="0" spc="2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Libraries</a:t>
            </a:r>
            <a:endParaRPr lang="en-US"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8600" y="1352550"/>
            <a:ext cx="4580525" cy="2166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Within the YUL system, you’ll find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for:</a:t>
            </a:r>
          </a:p>
          <a:p>
            <a:pPr marL="1061085" lvl="1" indent="-285750">
              <a:spcBef>
                <a:spcPts val="1310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Divinity</a:t>
            </a: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Arts &amp; humanities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&amp; social sciences</a:t>
            </a: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Leisure reading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6108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D0DD1-D700-0C46-A917-5A17B1D7BD10}"/>
              </a:ext>
            </a:extLst>
          </p:cNvPr>
          <p:cNvSpPr txBox="1"/>
          <p:nvPr/>
        </p:nvSpPr>
        <p:spPr>
          <a:xfrm>
            <a:off x="4876800" y="3714750"/>
            <a:ext cx="1967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library.yale.edu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7C73D-7B33-274E-BCEA-835FE39CB1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5" r="14050"/>
          <a:stretch/>
        </p:blipFill>
        <p:spPr>
          <a:xfrm>
            <a:off x="107092" y="133350"/>
            <a:ext cx="3626708" cy="42411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363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-3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Where are we located?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8600" y="1276350"/>
            <a:ext cx="4800600" cy="312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Cushing/Whitney Medical Library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Sterling Hall of Medicine, L-Wing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333 Cedar Street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Haven, CT 06510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Clinicians’ Study Center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St. Raphael’s Campus</a:t>
            </a: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Orchard Medical Building (Room E113)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our website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27329" marR="5080">
              <a:lnSpc>
                <a:spcPct val="114599"/>
              </a:lnSpc>
              <a:spcBef>
                <a:spcPts val="100"/>
              </a:spcBef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376FA-5C19-094B-82A4-DE07DC7C3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8" b="11355"/>
          <a:stretch/>
        </p:blipFill>
        <p:spPr>
          <a:xfrm>
            <a:off x="76200" y="2611675"/>
            <a:ext cx="3581400" cy="1876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5A7612-BC43-8A46-9BB7-87F1B79CAD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b="-1"/>
          <a:stretch/>
        </p:blipFill>
        <p:spPr>
          <a:xfrm>
            <a:off x="152400" y="47882"/>
            <a:ext cx="3381696" cy="25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8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00A0A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895350"/>
            <a:ext cx="373697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0" spc="-90" dirty="0">
                <a:latin typeface="Georgia" panose="02040502050405020303" pitchFamily="18" charset="0"/>
              </a:rPr>
              <a:t>Contact Us!</a:t>
            </a:r>
            <a:endParaRPr sz="3200" b="0" spc="-75" dirty="0">
              <a:latin typeface="Georgia" panose="02040502050405020303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4400550"/>
            <a:ext cx="4922926" cy="276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2E484-9D49-5A4B-B4AB-4975C4ECB0F9}"/>
              </a:ext>
            </a:extLst>
          </p:cNvPr>
          <p:cNvSpPr txBox="1"/>
          <p:nvPr/>
        </p:nvSpPr>
        <p:spPr>
          <a:xfrm>
            <a:off x="381000" y="1809750"/>
            <a:ext cx="4953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Clinical.librarians@yale.edu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find your research &amp; education librarian</a:t>
            </a:r>
          </a:p>
          <a:p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library.medicine.yale.edu/research-help/liaisons</a:t>
            </a:r>
            <a:endParaRPr lang="en-US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5D575CE4-6C0B-4843-A350-A956CECA161E}"/>
              </a:ext>
            </a:extLst>
          </p:cNvPr>
          <p:cNvSpPr/>
          <p:nvPr/>
        </p:nvSpPr>
        <p:spPr>
          <a:xfrm>
            <a:off x="6702881" y="-19050"/>
            <a:ext cx="5108119" cy="5108121"/>
          </a:xfrm>
          <a:prstGeom prst="rect">
            <a:avLst/>
          </a:prstGeom>
          <a:blipFill>
            <a:blip r:embed="rId4" cstate="print">
              <a:alphaModFix amt="27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952440"/>
            <a:ext cx="4351925" cy="400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777875">
              <a:lnSpc>
                <a:spcPts val="2850"/>
              </a:lnSpc>
              <a:spcBef>
                <a:spcPts val="220"/>
              </a:spcBef>
            </a:pPr>
            <a:r>
              <a:rPr sz="32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Welcome to Yale</a:t>
            </a:r>
            <a:endParaRPr sz="32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58674" y="3257550"/>
            <a:ext cx="488532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lang="en-US" sz="1600" u="heavy" dirty="0">
                <a:noFill/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library.medicine.yale.edu/services/clinical</a:t>
            </a:r>
            <a:endParaRPr lang="en-US" sz="1600" u="heavy" dirty="0">
              <a:noFill/>
              <a:uFill>
                <a:solidFill>
                  <a:srgbClr val="0097A7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D18BD-5E19-4A66-B24E-FB0E4AAA3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50"/>
            <a:ext cx="2590800" cy="44462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26FAE4-D492-4E41-B119-F1345AE77E3C}"/>
              </a:ext>
            </a:extLst>
          </p:cNvPr>
          <p:cNvSpPr txBox="1"/>
          <p:nvPr/>
        </p:nvSpPr>
        <p:spPr>
          <a:xfrm>
            <a:off x="4191000" y="188595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777875">
              <a:spcBef>
                <a:spcPts val="220"/>
              </a:spcBef>
            </a:pP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Cushing/Whitney Medical Library is here to support you!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80390"/>
            <a:ext cx="447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2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Personalized Help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8600" y="1123950"/>
            <a:ext cx="4724400" cy="2651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80">
              <a:lnSpc>
                <a:spcPct val="114599"/>
              </a:lnSpc>
              <a:spcBef>
                <a:spcPts val="1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and assistance with topics like:</a:t>
            </a:r>
          </a:p>
          <a:p>
            <a:pPr marL="222250" marR="5080">
              <a:lnSpc>
                <a:spcPct val="114599"/>
              </a:lnSpc>
              <a:spcBef>
                <a:spcPts val="100"/>
              </a:spcBef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Searching the literature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Citation management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Didactic sessions</a:t>
            </a: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Systematic reviews &amp; evidence synthesis</a:t>
            </a: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Presenting at Grand Rounds</a:t>
            </a: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clubs</a:t>
            </a: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 orientations &amp; tours</a:t>
            </a: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Teaching</a:t>
            </a:r>
            <a:endParaRPr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12D45-F3D8-9C42-8630-E7CB946D4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7434"/>
            <a:ext cx="3564179" cy="4419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4471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2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Collections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8600" y="1123950"/>
            <a:ext cx="4471034" cy="23400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80">
              <a:lnSpc>
                <a:spcPct val="114599"/>
              </a:lnSpc>
              <a:spcBef>
                <a:spcPts val="100"/>
              </a:spcBef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to: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Top medical databases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like PubMed,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ClinicalKey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UpToDate.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Thousands of medical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e-journals and e-books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65200" marR="5080" lvl="1" indent="-285750">
              <a:lnSpc>
                <a:spcPct val="114599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suite of medical-related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mobile apps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7F582-A7F5-1643-BF6B-5266986344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15676"/>
          <a:stretch/>
        </p:blipFill>
        <p:spPr>
          <a:xfrm>
            <a:off x="152400" y="285750"/>
            <a:ext cx="358972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7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3305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Training &amp; Guides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0750" y="1581150"/>
            <a:ext cx="376364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Resource guides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specialty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spc="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en-US" sz="1400" spc="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en-US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Classes</a:t>
            </a:r>
            <a:r>
              <a:rPr lang="en-US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ideo tutorials</a:t>
            </a:r>
            <a:br>
              <a:rPr lang="en-US" sz="1400" u="heavy" spc="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1400" u="heavy" spc="2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BCB89-8767-244D-8F93-64686E45C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27535"/>
          <a:stretch/>
        </p:blipFill>
        <p:spPr>
          <a:xfrm>
            <a:off x="105878" y="133350"/>
            <a:ext cx="3627922" cy="4214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89394"/>
            <a:ext cx="33613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b="0" spc="3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Research Services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9600" y="1504950"/>
            <a:ext cx="4419600" cy="208582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621030" indent="-28575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Bioinformatics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1030" indent="-28575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Statistics &amp; GIS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1030" indent="-28575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Research Data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1030" indent="-285750">
              <a:lnSpc>
                <a:spcPct val="100000"/>
              </a:lnSpc>
              <a:spcBef>
                <a:spcPts val="725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Scholarly Communications &amp; Research Impact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7CE80-02A1-D141-8B13-EB376079719C}"/>
              </a:ext>
            </a:extLst>
          </p:cNvPr>
          <p:cNvSpPr txBox="1"/>
          <p:nvPr/>
        </p:nvSpPr>
        <p:spPr>
          <a:xfrm>
            <a:off x="4191000" y="1090196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for: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5ED6D-1EC9-6A41-BF98-CB0708E193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8" t="21173" r="43260" b="2076"/>
          <a:stretch/>
        </p:blipFill>
        <p:spPr>
          <a:xfrm>
            <a:off x="76200" y="133350"/>
            <a:ext cx="3615356" cy="43024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90550"/>
            <a:ext cx="3855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Systematic </a:t>
            </a:r>
            <a:r>
              <a:rPr sz="2400" b="0" spc="4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Review</a:t>
            </a:r>
            <a:r>
              <a:rPr sz="2400" b="0" spc="-13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 </a:t>
            </a:r>
            <a:r>
              <a:rPr sz="2400" b="0" spc="3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Service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4800" y="1123950"/>
            <a:ext cx="4648200" cy="2764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560" marR="582930">
              <a:spcBef>
                <a:spcPts val="100"/>
              </a:spcBef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Librarians as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consultants or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co-authors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systematic review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teams: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6315" marR="5080" lvl="1" indent="-285750">
              <a:spcBef>
                <a:spcPts val="670"/>
              </a:spcBef>
              <a:buFont typeface="Arial" panose="020B0604020202020204" pitchFamily="34" charset="0"/>
              <a:buChar char="•"/>
              <a:tabLst>
                <a:tab pos="619760" algn="l"/>
                <a:tab pos="62039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appropriate databases for search topic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631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19760" algn="l"/>
                <a:tab pos="62039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Devise search strategies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6315" lvl="1" indent="-285750"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19760" algn="l"/>
                <a:tab pos="62039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Obtain PDFs for screening</a:t>
            </a:r>
            <a:b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96315" marR="637540" lvl="1" indent="-285750">
              <a:buFont typeface="Arial" panose="020B0604020202020204" pitchFamily="34" charset="0"/>
              <a:buChar char="•"/>
              <a:tabLst>
                <a:tab pos="619760" algn="l"/>
                <a:tab pos="62039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the literature search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methodology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736FDE-1BD9-FF4D-8B11-1F858BC25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3657600" cy="2928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58078"/>
            <a:ext cx="4571999" cy="6745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spcBef>
                <a:spcPts val="220"/>
              </a:spcBef>
            </a:pP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Resources</a:t>
            </a:r>
            <a:r>
              <a:rPr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 </a:t>
            </a: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Y</a:t>
            </a:r>
            <a:r>
              <a:rPr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ou </a:t>
            </a:r>
            <a: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N</a:t>
            </a:r>
            <a:r>
              <a:rPr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eed</a:t>
            </a:r>
            <a:br>
              <a:rPr lang="en-US" sz="2400" b="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</a:br>
            <a:r>
              <a:rPr lang="en-US" sz="1800" b="0" i="1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On &amp; off campus</a:t>
            </a:r>
            <a:endParaRPr sz="2400" i="1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30750" y="1504950"/>
            <a:ext cx="405827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Interlibrary Loan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items we don’t own</a:t>
            </a:r>
            <a:b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Off-Campus Access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library resources from outside the Medical Center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0C8267-446D-B840-BAA0-81AF9653D0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3" b="10585"/>
          <a:stretch/>
        </p:blipFill>
        <p:spPr>
          <a:xfrm>
            <a:off x="76200" y="61862"/>
            <a:ext cx="3581400" cy="44148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80390"/>
            <a:ext cx="25736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7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More </a:t>
            </a:r>
            <a:r>
              <a:rPr sz="2400" b="0" spc="1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than</a:t>
            </a:r>
            <a:r>
              <a:rPr sz="2400" b="0" spc="-240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 </a:t>
            </a:r>
            <a:r>
              <a:rPr lang="en-US" sz="2400" b="0" spc="8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B</a:t>
            </a:r>
            <a:r>
              <a:rPr sz="2400" b="0" spc="85" dirty="0">
                <a:solidFill>
                  <a:srgbClr val="0097A7"/>
                </a:solidFill>
                <a:latin typeface="Georgia" panose="02040502050405020303" pitchFamily="18" charset="0"/>
                <a:cs typeface="Century"/>
              </a:rPr>
              <a:t>ooks!</a:t>
            </a:r>
            <a:endParaRPr sz="2400" dirty="0">
              <a:solidFill>
                <a:srgbClr val="0097A7"/>
              </a:solidFill>
              <a:latin typeface="Georgia" panose="02040502050405020303" pitchFamily="18" charset="0"/>
              <a:cs typeface="Centur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600" y="1389647"/>
            <a:ext cx="4351925" cy="12843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603885" indent="-285750">
              <a:lnSpc>
                <a:spcPct val="100000"/>
              </a:lnSpc>
              <a:spcBef>
                <a:spcPts val="414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Games and puzzles</a:t>
            </a:r>
          </a:p>
          <a:p>
            <a:pPr marL="603885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Phone chargers</a:t>
            </a:r>
          </a:p>
          <a:p>
            <a:pPr marL="603885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Laptops and chargers</a:t>
            </a:r>
          </a:p>
          <a:p>
            <a:pPr marL="603885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Cameras and video equipment</a:t>
            </a:r>
          </a:p>
          <a:p>
            <a:pPr marL="603885" indent="-285750">
              <a:lnSpc>
                <a:spcPct val="10000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>
                <a:tab pos="684530" algn="l"/>
                <a:tab pos="685165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B7D50-A647-D54E-AC86-6349BD1C5558}"/>
              </a:ext>
            </a:extLst>
          </p:cNvPr>
          <p:cNvSpPr txBox="1"/>
          <p:nvPr/>
        </p:nvSpPr>
        <p:spPr>
          <a:xfrm>
            <a:off x="4648200" y="2876550"/>
            <a:ext cx="429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library.medicine.yale.edu/services/library-technology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F45413-4F31-8240-9555-3D9D6F5E5F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47" t="-402" r="10880" b="402"/>
          <a:stretch/>
        </p:blipFill>
        <p:spPr>
          <a:xfrm rot="5400000">
            <a:off x="-305022" y="362172"/>
            <a:ext cx="4478084" cy="3410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416</Words>
  <Application>Microsoft Office PowerPoint</Application>
  <PresentationFormat>On-screen Show (16:9)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Century</vt:lpstr>
      <vt:lpstr>Georgia</vt:lpstr>
      <vt:lpstr>Verdana</vt:lpstr>
      <vt:lpstr>Office Theme</vt:lpstr>
      <vt:lpstr>Clinical Information Services &amp; Your Librarian</vt:lpstr>
      <vt:lpstr>Welcome to Yale</vt:lpstr>
      <vt:lpstr>Personalized Help</vt:lpstr>
      <vt:lpstr>Collections</vt:lpstr>
      <vt:lpstr>Training &amp; Guides</vt:lpstr>
      <vt:lpstr>Research Services</vt:lpstr>
      <vt:lpstr>Systematic Review Service</vt:lpstr>
      <vt:lpstr>Resources You Need On &amp; off campus</vt:lpstr>
      <vt:lpstr>More than Books!</vt:lpstr>
      <vt:lpstr>Tools to Succeed</vt:lpstr>
      <vt:lpstr>Special Collections</vt:lpstr>
      <vt:lpstr>Yale University Libraries</vt:lpstr>
      <vt:lpstr>Where are we located?</vt:lpstr>
      <vt:lpstr>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101: Free resources &amp; services</dc:title>
  <dc:creator>Funaro, Melissa</dc:creator>
  <cp:lastModifiedBy>Grimshaw, Alyssa</cp:lastModifiedBy>
  <cp:revision>38</cp:revision>
  <dcterms:created xsi:type="dcterms:W3CDTF">2020-05-20T17:51:51Z</dcterms:created>
  <dcterms:modified xsi:type="dcterms:W3CDTF">2025-07-01T16:52:19Z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